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95" d="100"/>
          <a:sy n="95" d="100"/>
        </p:scale>
        <p:origin x="67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6356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579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9473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398065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80483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6996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09066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36369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009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6025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4120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231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959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4798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8230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6216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2350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B3689-4DC4-45D8-8270-EFE028B4945D}" type="datetimeFigureOut">
              <a:rPr lang="en-IN" smtClean="0"/>
              <a:t>13-10-2023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71D84-5A86-4B71-9FC9-9DB923DF2A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4698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44A24-B38D-1E51-CE64-B922378D5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220532"/>
          </a:xfrm>
        </p:spPr>
        <p:txBody>
          <a:bodyPr/>
          <a:lstStyle/>
          <a:p>
            <a:pPr algn="ctr"/>
            <a:br>
              <a:rPr lang="en-IN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IN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IN" sz="4800" b="1" i="0" u="none" strike="noStrike" baseline="0" dirty="0">
                <a:solidFill>
                  <a:schemeClr val="accent2"/>
                </a:solidFill>
                <a:latin typeface="Calibri" panose="020F0502020204030204" pitchFamily="34" charset="0"/>
              </a:rPr>
              <a:t>DATA LITERACY WITH TABLEAU</a:t>
            </a:r>
            <a:endParaRPr lang="en-IN" sz="4800" b="1" dirty="0">
              <a:solidFill>
                <a:schemeClr val="accent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83EE63-A127-7E3C-6821-F29CFECBBF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272589"/>
            <a:ext cx="9448800" cy="3256548"/>
          </a:xfrm>
        </p:spPr>
        <p:txBody>
          <a:bodyPr>
            <a:norm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IN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r>
              <a:rPr lang="en-IN" sz="4400" b="1" i="0" u="none" strike="noStrike" baseline="0" dirty="0">
                <a:solidFill>
                  <a:srgbClr val="00AFEF"/>
                </a:solidFill>
                <a:latin typeface="Calibri" panose="020F0502020204030204" pitchFamily="34" charset="0"/>
              </a:rPr>
              <a:t>PROJECT TITLE:</a:t>
            </a:r>
            <a:endParaRPr lang="en-IN" sz="4400" b="0" i="0" u="none" strike="noStrike" baseline="0" dirty="0">
              <a:solidFill>
                <a:srgbClr val="00AFEF"/>
              </a:solidFill>
              <a:latin typeface="Calibri" panose="020F0502020204030204" pitchFamily="34" charset="0"/>
            </a:endParaRPr>
          </a:p>
          <a:p>
            <a:endParaRPr lang="en-IN" sz="1800" b="0" i="0" u="none" strike="noStrike" baseline="0" dirty="0">
              <a:solidFill>
                <a:srgbClr val="00AFEF"/>
              </a:solidFill>
              <a:latin typeface="Calibri" panose="020F0502020204030204" pitchFamily="34" charset="0"/>
            </a:endParaRPr>
          </a:p>
          <a:p>
            <a:pPr algn="ctr"/>
            <a:r>
              <a:rPr lang="en-US" sz="3200" b="1" i="0" u="none" strike="noStrike" baseline="0" dirty="0">
                <a:latin typeface="Calibri" panose="020F0502020204030204" pitchFamily="34" charset="0"/>
              </a:rPr>
              <a:t>          Unveiling Market Insights: </a:t>
            </a:r>
            <a:r>
              <a:rPr lang="en-US" sz="3200" b="1" i="0" u="none" strike="noStrike" baseline="0" dirty="0" err="1">
                <a:latin typeface="Calibri" panose="020F0502020204030204" pitchFamily="34" charset="0"/>
              </a:rPr>
              <a:t>Analysing</a:t>
            </a:r>
            <a:r>
              <a:rPr lang="en-US" sz="3200" b="1" i="0" u="none" strike="noStrike" baseline="0" dirty="0">
                <a:latin typeface="Calibri" panose="020F0502020204030204" pitchFamily="34" charset="0"/>
              </a:rPr>
              <a:t> Spending </a:t>
            </a:r>
            <a:r>
              <a:rPr lang="en-US" sz="3200" b="1" i="0" u="none" strike="noStrike" baseline="0" dirty="0" err="1">
                <a:latin typeface="Calibri" panose="020F0502020204030204" pitchFamily="34" charset="0"/>
              </a:rPr>
              <a:t>Behaviour</a:t>
            </a:r>
            <a:r>
              <a:rPr lang="en-US" sz="3200" b="1" i="0" u="none" strike="noStrike" baseline="0" dirty="0">
                <a:latin typeface="Calibri" panose="020F0502020204030204" pitchFamily="34" charset="0"/>
              </a:rPr>
              <a:t> and Identifying Opportunities for Growth 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713996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A7416-91D3-6719-5FEA-BE1C7F520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04800"/>
            <a:ext cx="10820400" cy="5913885"/>
          </a:xfrm>
        </p:spPr>
        <p:txBody>
          <a:bodyPr/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                                  </a:t>
            </a:r>
            <a:r>
              <a:rPr lang="en-IN" sz="5400" b="0" i="0" u="none" strike="noStrike" baseline="0" dirty="0">
                <a:solidFill>
                  <a:schemeClr val="accent2">
                    <a:lumMod val="75000"/>
                  </a:schemeClr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Thank you</a:t>
            </a:r>
            <a:endParaRPr lang="en-IN" sz="5400" dirty="0">
              <a:solidFill>
                <a:schemeClr val="accent2">
                  <a:lumMod val="75000"/>
                </a:schemeClr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64450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639D9-8571-70E7-3B38-77F215AB3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653" y="0"/>
            <a:ext cx="11257547" cy="7186863"/>
          </a:xfrm>
        </p:spPr>
        <p:txBody>
          <a:bodyPr/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IN" sz="2800" b="0" i="0" u="none" strike="noStrike" baseline="0" dirty="0">
                <a:latin typeface="Calibri" panose="020F0502020204030204" pitchFamily="34" charset="0"/>
              </a:rPr>
              <a:t>TEAM PROFILE                                           </a:t>
            </a:r>
            <a:r>
              <a:rPr lang="en-IN" sz="2800" i="0" u="none" strike="noStrike" baseline="0" dirty="0">
                <a:solidFill>
                  <a:srgbClr val="FFFFFF"/>
                </a:solidFill>
                <a:latin typeface="Calibri" panose="020F0502020204030204" pitchFamily="34" charset="0"/>
              </a:rPr>
              <a:t>NM TEAM ID : NM2023TMID37268</a:t>
            </a:r>
          </a:p>
          <a:p>
            <a:pPr marL="0" indent="0">
              <a:buNone/>
            </a:pPr>
            <a:r>
              <a:rPr lang="en-IN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 </a:t>
            </a:r>
            <a:r>
              <a:rPr lang="en-IN" sz="2800" b="1" i="0" u="none" strike="noStrike" baseline="0" dirty="0">
                <a:solidFill>
                  <a:schemeClr val="accent1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TEAM</a:t>
            </a:r>
            <a:r>
              <a:rPr lang="en-IN" sz="2800" b="0" i="0" u="none" strike="noStrike" baseline="0" dirty="0">
                <a:solidFill>
                  <a:schemeClr val="accent1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 </a:t>
            </a:r>
            <a:r>
              <a:rPr lang="en-IN" sz="2800" b="1" i="0" u="none" strike="noStrike" baseline="0" dirty="0">
                <a:solidFill>
                  <a:schemeClr val="accent1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LEADER</a:t>
            </a:r>
          </a:p>
          <a:p>
            <a:pPr marL="0" indent="0" algn="l">
              <a:buNone/>
            </a:pPr>
            <a:r>
              <a:rPr lang="en-IN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                         </a:t>
            </a:r>
            <a:endParaRPr lang="en-IN" sz="2800" b="1" dirty="0">
              <a:solidFill>
                <a:schemeClr val="accent1"/>
              </a:solidFill>
              <a:highlight>
                <a:srgbClr val="FFFF00"/>
              </a:highlight>
              <a:latin typeface="Calibri" panose="020F0502020204030204" pitchFamily="34" charset="0"/>
            </a:endParaRPr>
          </a:p>
          <a:p>
            <a:pPr marL="0" indent="0" algn="l">
              <a:buNone/>
            </a:pPr>
            <a:endParaRPr lang="en-IN" sz="2800" b="1" dirty="0">
              <a:solidFill>
                <a:srgbClr val="FFFFFF"/>
              </a:solidFill>
              <a:latin typeface="Calibri" panose="020F0502020204030204" pitchFamily="34" charset="0"/>
            </a:endParaRPr>
          </a:p>
          <a:p>
            <a:pPr marL="0" indent="0" algn="l">
              <a:buNone/>
            </a:pPr>
            <a:r>
              <a:rPr lang="en-IN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                </a:t>
            </a:r>
          </a:p>
          <a:p>
            <a:pPr marL="0" indent="0">
              <a:buNone/>
            </a:pPr>
            <a:r>
              <a:rPr lang="en-IN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                   </a:t>
            </a:r>
            <a:r>
              <a:rPr lang="en-IN" sz="2400" b="1" dirty="0">
                <a:solidFill>
                  <a:schemeClr val="accent1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BHUVANESH.V</a:t>
            </a:r>
          </a:p>
          <a:p>
            <a:pPr marL="0" indent="0">
              <a:buNone/>
            </a:pPr>
            <a:r>
              <a:rPr lang="en-IN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                                                                            </a:t>
            </a:r>
          </a:p>
          <a:p>
            <a:pPr marL="0" indent="0" algn="l">
              <a:buNone/>
            </a:pPr>
            <a:r>
              <a:rPr lang="en-IN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                 </a:t>
            </a:r>
          </a:p>
          <a:p>
            <a:pPr marL="0" indent="0" algn="l">
              <a:buNone/>
            </a:pPr>
            <a:endParaRPr lang="en-IN" sz="2800" b="1" dirty="0">
              <a:solidFill>
                <a:srgbClr val="FFFFFF"/>
              </a:solidFill>
              <a:latin typeface="Calibri" panose="020F0502020204030204" pitchFamily="34" charset="0"/>
            </a:endParaRPr>
          </a:p>
          <a:p>
            <a:pPr marL="0" indent="0" algn="l">
              <a:buNone/>
            </a:pPr>
            <a:r>
              <a:rPr lang="en-IN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                                          </a:t>
            </a:r>
            <a:endParaRPr lang="en-IN" sz="2000" b="1" dirty="0">
              <a:solidFill>
                <a:srgbClr val="FF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BHARATH RAJ.R</a:t>
            </a:r>
            <a:r>
              <a:rPr lang="en-IN" sz="2000" b="1" dirty="0">
                <a:solidFill>
                  <a:srgbClr val="FF0000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	               </a:t>
            </a:r>
            <a:r>
              <a:rPr lang="en-IN" sz="2000" b="1" dirty="0">
                <a:solidFill>
                  <a:srgbClr val="FF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ASHOK KUMAR.A </a:t>
            </a:r>
            <a:r>
              <a:rPr lang="en-IN" sz="2000" b="1" dirty="0">
                <a:solidFill>
                  <a:srgbClr val="FF0000"/>
                </a:solidFill>
                <a:highlight>
                  <a:srgbClr val="000000"/>
                </a:highlight>
                <a:latin typeface="Calibri" panose="020F0502020204030204" pitchFamily="34" charset="0"/>
              </a:rPr>
              <a:t>                       </a:t>
            </a:r>
            <a:r>
              <a:rPr lang="en-IN" sz="2000" b="1" dirty="0">
                <a:solidFill>
                  <a:srgbClr val="FF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ABISHEK.J</a:t>
            </a:r>
          </a:p>
          <a:p>
            <a:pPr marL="0" indent="0" algn="l">
              <a:buNone/>
            </a:pPr>
            <a:r>
              <a:rPr lang="en-IN" sz="2000" b="1" dirty="0">
                <a:solidFill>
                  <a:srgbClr val="FF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40A650-5557-7027-A182-6A872C8E6C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716" y="848226"/>
            <a:ext cx="1998489" cy="2017295"/>
          </a:xfrm>
          <a:prstGeom prst="rect">
            <a:avLst/>
          </a:prstGeom>
        </p:spPr>
      </p:pic>
      <p:pic>
        <p:nvPicPr>
          <p:cNvPr id="9" name="Picture 8" descr="A person with a beard wearing a lanyard&#10;&#10;Description automatically generated">
            <a:extLst>
              <a:ext uri="{FF2B5EF4-FFF2-40B4-BE49-F238E27FC236}">
                <a16:creationId xmlns:a16="http://schemas.microsoft.com/office/drawing/2014/main" id="{1C4339FC-7D46-BC90-4840-D9228F5D4D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10" y="3416973"/>
            <a:ext cx="1596106" cy="2045368"/>
          </a:xfrm>
          <a:prstGeom prst="rect">
            <a:avLst/>
          </a:prstGeom>
        </p:spPr>
      </p:pic>
      <p:pic>
        <p:nvPicPr>
          <p:cNvPr id="11" name="Picture 10" descr="A person in a red and black plaid shirt&#10;&#10;Description automatically generated">
            <a:extLst>
              <a:ext uri="{FF2B5EF4-FFF2-40B4-BE49-F238E27FC236}">
                <a16:creationId xmlns:a16="http://schemas.microsoft.com/office/drawing/2014/main" id="{88BBF9C8-6329-21B5-140E-92C41D72B6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973" y="3429000"/>
            <a:ext cx="1765663" cy="20453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F7BFF2B-207C-808D-14C7-30322EF88C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192" y="3416973"/>
            <a:ext cx="1765663" cy="2033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07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30A4B-3AC8-4B56-641D-1E4D95B69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516" y="56148"/>
            <a:ext cx="10928684" cy="6162538"/>
          </a:xfrm>
        </p:spPr>
        <p:txBody>
          <a:bodyPr>
            <a:normAutofit/>
          </a:bodyPr>
          <a:lstStyle/>
          <a:p>
            <a:r>
              <a:rPr lang="en-US" sz="2400" b="1" dirty="0"/>
              <a:t>                                              </a:t>
            </a:r>
            <a:r>
              <a:rPr lang="en-IN" sz="2400" b="1" i="0" u="none" strike="noStrike" baseline="0" dirty="0">
                <a:solidFill>
                  <a:srgbClr val="FFFFFF"/>
                </a:solidFill>
                <a:latin typeface="Calibri" panose="020F0502020204030204" pitchFamily="34" charset="0"/>
              </a:rPr>
              <a:t>INTRODUCTION </a:t>
            </a:r>
          </a:p>
          <a:p>
            <a:pPr marL="0" indent="0">
              <a:buNone/>
            </a:pPr>
            <a:r>
              <a:rPr lang="en-IN" sz="2000" b="1" i="0" u="none" strike="noStrike" baseline="0" dirty="0">
                <a:solidFill>
                  <a:srgbClr val="FFFFFF"/>
                </a:solidFill>
                <a:latin typeface="Calibri" panose="020F0502020204030204" pitchFamily="34" charset="0"/>
              </a:rPr>
              <a:t>INTRODUCTION 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                   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House price prediction in a metropolitan city in India is a valuable solution for </a:t>
            </a:r>
            <a:r>
              <a:rPr lang="en-US" sz="2800" b="1" i="0" u="none" strike="noStrike" baseline="0" dirty="0">
                <a:highlight>
                  <a:srgbClr val="000000"/>
                </a:highlight>
                <a:latin typeface="Arial" panose="020B0604020202020204" pitchFamily="34" charset="0"/>
              </a:rPr>
              <a:t>potential home buyers, real estate agents, and investors. By leveraging historical sales data, property details, and location-specific information, a predictive model can accurately estimate house prices. The model's scalability, real-time updates, user-friendly interface, and transparency ensure it meets the needs of stakeholders. Integration capability, data privacy, and cost-effectiveness are also important considerations. By addressing these requirements, the prediction model provides reliable insights, empowering stakeholders to make informed decisions in the fast-paced real estate market.</a:t>
            </a:r>
            <a:endParaRPr lang="en-IN" sz="2800" b="1" dirty="0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32929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DBFC2-0A2B-B230-4C0D-548F10127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04274"/>
            <a:ext cx="10820400" cy="61144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0" i="0" u="none" strike="noStrike" baseline="0" dirty="0">
                <a:solidFill>
                  <a:srgbClr val="FFFFFF"/>
                </a:solidFill>
                <a:latin typeface="Calibri" panose="020F0502020204030204" pitchFamily="34" charset="0"/>
              </a:rPr>
              <a:t>PURPOSE </a:t>
            </a:r>
          </a:p>
          <a:p>
            <a:pPr marL="0" indent="0">
              <a:buNone/>
            </a:pPr>
            <a:r>
              <a:rPr lang="en-IN" sz="2800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    </a:t>
            </a:r>
          </a:p>
          <a:p>
            <a:pPr marL="0" indent="0">
              <a:buNone/>
            </a:pPr>
            <a:r>
              <a:rPr lang="en-IN" sz="3200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      </a:t>
            </a:r>
            <a:r>
              <a:rPr lang="en-US" sz="3200" b="0" i="0" u="none" strike="noStrike" baseline="0" dirty="0">
                <a:solidFill>
                  <a:srgbClr val="FFFFFF"/>
                </a:solidFill>
                <a:latin typeface="Calibri" panose="020F0502020204030204" pitchFamily="34" charset="0"/>
              </a:rPr>
              <a:t>The goal is to provide a reliable and accurate prediction tool that assists users in navigating the competitive real estate market and maximizing their returns. </a:t>
            </a:r>
          </a:p>
          <a:p>
            <a:pPr marL="0" indent="0">
              <a:buNone/>
            </a:pPr>
            <a:endParaRPr lang="en-US" sz="2800" dirty="0">
              <a:solidFill>
                <a:srgbClr val="FFFFFF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      </a:t>
            </a:r>
            <a:r>
              <a:rPr lang="en-US" sz="3200" b="0" i="0" u="none" strike="noStrike" baseline="0" dirty="0">
                <a:solidFill>
                  <a:srgbClr val="FFFFFF"/>
                </a:solidFill>
                <a:latin typeface="Calibri" panose="020F0502020204030204" pitchFamily="34" charset="0"/>
              </a:rPr>
              <a:t>The model should identify the key features impacting house prices and provide insights to aid decision-making.</a:t>
            </a:r>
            <a:r>
              <a:rPr lang="en-US" sz="3200" dirty="0">
                <a:solidFill>
                  <a:srgbClr val="FFFFFF"/>
                </a:solidFill>
                <a:latin typeface="Calibri" panose="020F0502020204030204" pitchFamily="34" charset="0"/>
              </a:rPr>
              <a:t>  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499530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0A4C2F97-AD36-B0F5-50B1-31D9BEF5C6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26" y="1264153"/>
            <a:ext cx="4547937" cy="3810628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AFE56A-83A5-894E-EC6C-D1AD8EE9CD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516" y="1264154"/>
            <a:ext cx="5559776" cy="381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903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FAF15BC-F778-2592-6559-EA48686B2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930" y="226699"/>
            <a:ext cx="4313418" cy="2426298"/>
          </a:xfr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88BB217-860E-772D-ADA9-8E641D61C9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1" y="212627"/>
            <a:ext cx="4313420" cy="24262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0B25CA-7EB9-FE3A-A437-871E322BDB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82" y="3505200"/>
            <a:ext cx="4473965" cy="2516605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EE10E344-1C57-DF8C-977E-94BD029FAA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1" y="3429069"/>
            <a:ext cx="4473841" cy="251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216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40A32F-A46D-CBD9-0417-FCD0CF4F6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16" y="1713372"/>
            <a:ext cx="4768293" cy="268216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B10AE2-9A2E-7AAD-77CA-4152B3970A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780" y="256674"/>
            <a:ext cx="3279720" cy="18448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C6B7497-0543-293C-6E5B-99D5E720BD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779" y="2290012"/>
            <a:ext cx="3279720" cy="1844842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B56F8D93-076E-2129-526D-30E292EE2F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758" y="4395537"/>
            <a:ext cx="3379539" cy="190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586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BBBEE9-AA7F-EA6A-5DFA-B57A35203F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464" y="457199"/>
            <a:ext cx="10631735" cy="5978249"/>
          </a:xfrm>
        </p:spPr>
      </p:pic>
    </p:spTree>
    <p:extLst>
      <p:ext uri="{BB962C8B-B14F-4D97-AF65-F5344CB8AC3E}">
        <p14:creationId xmlns:p14="http://schemas.microsoft.com/office/powerpoint/2010/main" val="1021930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51249C5-DC0C-06BB-F7CF-15277D8397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867" y="320675"/>
            <a:ext cx="10492265" cy="5897563"/>
          </a:xfrm>
        </p:spPr>
      </p:pic>
    </p:spTree>
    <p:extLst>
      <p:ext uri="{BB962C8B-B14F-4D97-AF65-F5344CB8AC3E}">
        <p14:creationId xmlns:p14="http://schemas.microsoft.com/office/powerpoint/2010/main" val="264836847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89</TotalTime>
  <Words>216</Words>
  <Application>Microsoft Office PowerPoint</Application>
  <PresentationFormat>Widescreen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Vapor Trail</vt:lpstr>
      <vt:lpstr>  DATA LITERACY WITH TABLEAU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DATA LITERACY WITH TABLEAU</dc:title>
  <dc:creator>JEGATHRATCHAGAN.J</dc:creator>
  <cp:lastModifiedBy>JEGATHRATCHAGAN.J</cp:lastModifiedBy>
  <cp:revision>1</cp:revision>
  <dcterms:created xsi:type="dcterms:W3CDTF">2023-10-13T04:33:44Z</dcterms:created>
  <dcterms:modified xsi:type="dcterms:W3CDTF">2023-10-13T06:03:17Z</dcterms:modified>
</cp:coreProperties>
</file>

<file path=docProps/thumbnail.jpeg>
</file>